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bf1026f5754972" /><Relationship Type="http://schemas.openxmlformats.org/officeDocument/2006/relationships/extended-properties" Target="/docProps/app.xml" Id="Re3ebe7d8e85640e6" /><Relationship Type="http://schemas.openxmlformats.org/officeDocument/2006/relationships/officeDocument" Target="/ppt/presentation.xml" Id="R3853ac2a4fd745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2904fb9dea484d"/>
  </p:sldMasterIdLst>
  <p:notesMasterIdLst>
    <p:notesMasterId xmlns:r="http://schemas.openxmlformats.org/officeDocument/2006/relationships" r:id="Rf23524d40b1443ff"/>
  </p:notesMasterIdLst>
  <p:sldIdLst>
    <p:sldId xmlns:r="http://schemas.openxmlformats.org/officeDocument/2006/relationships" id="256" r:id="R8db3e6492ecd4bc0"/>
    <p:sldId xmlns:r="http://schemas.openxmlformats.org/officeDocument/2006/relationships" id="257" r:id="R47193dd0e05543be"/>
    <p:sldId xmlns:r="http://schemas.openxmlformats.org/officeDocument/2006/relationships" id="258" r:id="R2b129282ba7b41b2"/>
    <p:sldId xmlns:r="http://schemas.openxmlformats.org/officeDocument/2006/relationships" id="259" r:id="R06db8292bcf54583"/>
    <p:sldId xmlns:r="http://schemas.openxmlformats.org/officeDocument/2006/relationships" id="260" r:id="Rbfe26489865a4e06"/>
    <p:sldId xmlns:r="http://schemas.openxmlformats.org/officeDocument/2006/relationships" id="261" r:id="Rb33819e3312441b7"/>
    <p:sldId xmlns:r="http://schemas.openxmlformats.org/officeDocument/2006/relationships" id="262" r:id="R29b1a6eaa8054ddc"/>
    <p:sldId xmlns:r="http://schemas.openxmlformats.org/officeDocument/2006/relationships" id="263" r:id="R1869235860bf42d9"/>
    <p:sldId xmlns:r="http://schemas.openxmlformats.org/officeDocument/2006/relationships" id="264" r:id="Rdb0bd04db24f40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7c400df6c748ee" /><Relationship Type="http://schemas.openxmlformats.org/officeDocument/2006/relationships/slideMaster" Target="/ppt/slideMasters/slideMaster1.xml" Id="Rfa2904fb9dea484d" /><Relationship Type="http://schemas.openxmlformats.org/officeDocument/2006/relationships/notesMaster" Target="/ppt/notesMasters/notesMaster1.xml" Id="Rf23524d40b1443ff" /><Relationship Type="http://schemas.openxmlformats.org/officeDocument/2006/relationships/presProps" Target="/ppt/presProps.xml" Id="R12ab391e324b47c9" /><Relationship Type="http://schemas.openxmlformats.org/officeDocument/2006/relationships/tableStyles" Target="/ppt/tableStyles.xml" Id="Rf80c3e119022480e" /><Relationship Type="http://schemas.openxmlformats.org/officeDocument/2006/relationships/slide" Target="/ppt/slides/slide1.xml" Id="R8db3e6492ecd4bc0" /><Relationship Type="http://schemas.openxmlformats.org/officeDocument/2006/relationships/slide" Target="/ppt/slides/slide2.xml" Id="R47193dd0e05543be" /><Relationship Type="http://schemas.openxmlformats.org/officeDocument/2006/relationships/slide" Target="/ppt/slides/slide3.xml" Id="R2b129282ba7b41b2" /><Relationship Type="http://schemas.openxmlformats.org/officeDocument/2006/relationships/slide" Target="/ppt/slides/slide4.xml" Id="R06db8292bcf54583" /><Relationship Type="http://schemas.openxmlformats.org/officeDocument/2006/relationships/slide" Target="/ppt/slides/slide5.xml" Id="Rbfe26489865a4e06" /><Relationship Type="http://schemas.openxmlformats.org/officeDocument/2006/relationships/slide" Target="/ppt/slides/slide6.xml" Id="Rb33819e3312441b7" /><Relationship Type="http://schemas.openxmlformats.org/officeDocument/2006/relationships/slide" Target="/ppt/slides/slide7.xml" Id="R29b1a6eaa8054ddc" /><Relationship Type="http://schemas.openxmlformats.org/officeDocument/2006/relationships/slide" Target="/ppt/slides/slide8.xml" Id="R1869235860bf42d9" /><Relationship Type="http://schemas.openxmlformats.org/officeDocument/2006/relationships/slide" Target="/ppt/slides/slide9.xml" Id="Rdb0bd04db24f40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cd800f1cba48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21324e30eb4cb6" /><Relationship Type="http://schemas.openxmlformats.org/officeDocument/2006/relationships/notesMaster" Target="/ppt/notesMasters/notesMaster1.xml" Id="R331defadcf6746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225f9ae25949b6" /><Relationship Type="http://schemas.openxmlformats.org/officeDocument/2006/relationships/notesMaster" Target="/ppt/notesMasters/notesMaster1.xml" Id="R0fff538a2bd247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6ea94039774127" /><Relationship Type="http://schemas.openxmlformats.org/officeDocument/2006/relationships/notesMaster" Target="/ppt/notesMasters/notesMaster1.xml" Id="R231f6732cb9642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ce20cc262f4f8a" /><Relationship Type="http://schemas.openxmlformats.org/officeDocument/2006/relationships/notesMaster" Target="/ppt/notesMasters/notesMaster1.xml" Id="R6b9d30f164a54f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c9ad64679c4512" /><Relationship Type="http://schemas.openxmlformats.org/officeDocument/2006/relationships/notesMaster" Target="/ppt/notesMasters/notesMaster1.xml" Id="R2efb5d074a504a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34a2c06e23467c" /><Relationship Type="http://schemas.openxmlformats.org/officeDocument/2006/relationships/notesMaster" Target="/ppt/notesMasters/notesMaster1.xml" Id="Rfbfe2ae254f444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85b6141d3d45ca" /><Relationship Type="http://schemas.openxmlformats.org/officeDocument/2006/relationships/notesMaster" Target="/ppt/notesMasters/notesMaster1.xml" Id="R21a4449c9f6547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f3dfd351764c04" /><Relationship Type="http://schemas.openxmlformats.org/officeDocument/2006/relationships/notesMaster" Target="/ppt/notesMasters/notesMaster1.xml" Id="R431ba25aa1404a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4a4a9735394ada" /><Relationship Type="http://schemas.openxmlformats.org/officeDocument/2006/relationships/notesMaster" Target="/ppt/notesMasters/notesMaster1.xml" Id="R0928bebf4b5e46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Project vision brief: docs/Mit_Jesperhus_2026_Product_Vision_Design_Brief.docx</a:t>
            </a:r>
          </a:p>
          <a:p xmlns:a="http://schemas.openxmlformats.org/drawingml/2006/main">
            <a:r>
              <a:t>Prototype artwork: assets/branding/splash_art.png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Product specification: docs/Jesperhus-app-design-og-produktspecifikation.txt</a:t>
            </a:r>
          </a:p>
          <a:p xmlns:a="http://schemas.openxmlformats.org/drawingml/2006/main">
            <a:r>
              <a:t>Prototype atmosphere: assets/visual/welcome_jungle.png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Vision brief and implemented five-tab information architecture in lib/src/screens.dart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Implemented Now screen: lib/src/screens/now_plan_screens.dart</a:t>
            </a:r>
          </a:p>
          <a:p xmlns:a="http://schemas.openxmlformats.org/drawingml/2006/main">
            <a:r>
              <a:t>Prototype atmosphere: assets/visual/now_canopy.png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Official two-location terminology: assets/content/official_content.da.json</a:t>
            </a:r>
          </a:p>
          <a:p xmlns:a="http://schemas.openxmlformats.org/drawingml/2006/main">
            <a:r>
              <a:t>Map limitations: docs/CONTENT_PROVENANCE.md</a:t>
            </a:r>
          </a:p>
          <a:p xmlns:a="http://schemas.openxmlformats.org/drawingml/2006/main">
            <a:r>
              <a:t>Decorative map asset is not authoritative: assets/visual/map_landmark.png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Truth labels and source policy: docs/CONTENT_PROVENANCE.md</a:t>
            </a:r>
          </a:p>
          <a:p xmlns:a="http://schemas.openxmlformats.org/drawingml/2006/main">
            <a:r>
              <a:t>Official source registry: assets/content/provenance.json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Implemented prototype source: lib/src</a:t>
            </a:r>
          </a:p>
          <a:p xmlns:a="http://schemas.openxmlformats.org/drawingml/2006/main">
            <a:r>
              <a:t>Official content catalogue: assets/content/official_content.da.json</a:t>
            </a:r>
          </a:p>
          <a:p xmlns:a="http://schemas.openxmlformats.org/drawingml/2006/main">
            <a:r>
              <a:t>Food atmosphere: assets/visual/food_garden.png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Known system gaps: docs/CONTENT_PROVENANCE.md</a:t>
            </a:r>
          </a:p>
          <a:p xmlns:a="http://schemas.openxmlformats.org/drawingml/2006/main">
            <a:r>
              <a:t>Capability boundary: docs/VISION_IMPLEMENTATION_DECISIONS.md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Executive narrative: docs/EXECUTIVE_VISION_NARRATIVE.md</a:t>
            </a:r>
          </a:p>
          <a:p xmlns:a="http://schemas.openxmlformats.org/drawingml/2006/main">
            <a:r>
              <a:t>Prototype icon: assets/branding/app_icon.png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0fd57574024f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918119c77f42a5" /><Relationship Type="http://schemas.openxmlformats.org/officeDocument/2006/relationships/slideLayout" Target="/ppt/slideLayouts/slideLayout1.xml" Id="Re4217505ad124c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217505ad124c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143b403114bf4" /><Relationship Type="http://schemas.openxmlformats.org/officeDocument/2006/relationships/image" Target="/ppt/media/image.png" Id="R2452b59ff372419e" /><Relationship Type="http://schemas.openxmlformats.org/officeDocument/2006/relationships/notesSlide" Target="/ppt/notesSlides/notesSlide1.xml" Id="Ree38e5fdb76444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fe6a057eb4764" /><Relationship Type="http://schemas.openxmlformats.org/officeDocument/2006/relationships/image" Target="/ppt/media/image2.png" Id="R6a1a505e5f8f443f" /><Relationship Type="http://schemas.openxmlformats.org/officeDocument/2006/relationships/notesSlide" Target="/ppt/notesSlides/notesSlide2.xml" Id="Rdd82fd683a0842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5c0760aea4967" /><Relationship Type="http://schemas.openxmlformats.org/officeDocument/2006/relationships/notesSlide" Target="/ppt/notesSlides/notesSlide3.xml" Id="R04f1b402fd0244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8ff23356e446d" /><Relationship Type="http://schemas.openxmlformats.org/officeDocument/2006/relationships/image" Target="/ppt/media/image3.png" Id="Re3ac1c24cbbb4bc4" /><Relationship Type="http://schemas.openxmlformats.org/officeDocument/2006/relationships/notesSlide" Target="/ppt/notesSlides/notesSlide4.xml" Id="Rc2944dcb28be45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d4049175c452b" /><Relationship Type="http://schemas.openxmlformats.org/officeDocument/2006/relationships/image" Target="/ppt/media/image4.png" Id="R51eef493026d4357" /><Relationship Type="http://schemas.openxmlformats.org/officeDocument/2006/relationships/notesSlide" Target="/ppt/notesSlides/notesSlide5.xml" Id="R77c13eeae3bb48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2f0544f3af418e" /><Relationship Type="http://schemas.openxmlformats.org/officeDocument/2006/relationships/notesSlide" Target="/ppt/notesSlides/notesSlide6.xml" Id="Rbac5908285e149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72e94d10b4a83" /><Relationship Type="http://schemas.openxmlformats.org/officeDocument/2006/relationships/image" Target="/ppt/media/image5.png" Id="R6bd806fb05694856" /><Relationship Type="http://schemas.openxmlformats.org/officeDocument/2006/relationships/notesSlide" Target="/ppt/notesSlides/notesSlide7.xml" Id="R5336723cbb7c45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71c34c767448a6" /><Relationship Type="http://schemas.openxmlformats.org/officeDocument/2006/relationships/notesSlide" Target="/ppt/notesSlides/notesSlide8.xml" Id="R71723fa0db1b40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0b81e22434137" /><Relationship Type="http://schemas.openxmlformats.org/officeDocument/2006/relationships/image" Target="/ppt/media/image6.png" Id="R568a666709dc40d4" /><Relationship Type="http://schemas.openxmlformats.org/officeDocument/2006/relationships/notesSlide" Target="/ppt/notesSlides/notesSlide9.xml" Id="R4df95bea0e1345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C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2b59ff372419e"/>
          <a:stretch xmlns:a="http://schemas.openxmlformats.org/drawingml/2006/main"/>
        </p:blipFill>
        <p:spPr>
          <a:xfrm xmlns:a="http://schemas.openxmlformats.org/drawingml/2006/main">
            <a:off x="7124700" y="1219200"/>
            <a:ext cx="4191000" cy="419100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D1DB5-942A-447D-BF36-B15FBD59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6BD42"/>
                </a:solidFill>
              </a:defRPr>
            </a:pPr>
            <a:r>
              <a:rPr sz="1125" b="1">
                <a:solidFill>
                  <a:srgbClr val="F6BD42"/>
                </a:solidFill>
              </a:rPr>
              <a:t>PRODUKTVISION</a:t>
            </a:r>
          </a:p>
        </p:txBody>
      </p:sp>
      <p:sp>
        <p:nvSpPr>
          <p:cNvPr id="3" name="deck-title">
            <a:extLst xmlns:a="http://schemas.openxmlformats.org/drawingml/2006/main">
              <a:ext uri="{FF2B5EF4-FFF2-40B4-BE49-F238E27FC236}">
                <a16:creationId xmlns:a16="http://schemas.microsoft.com/office/drawing/2014/main" id="{56EE92D6-206E-4204-A104-2A654522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5905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Mit Jesperhus</a:t>
            </a:r>
          </a:p>
          <a:p xmlns:a="http://schemas.openxmlformats.org/drawingml/2006/main">
            <a:pPr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8361D6-56CF-4F4F-918D-25269841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8E8DE"/>
                </a:solidFill>
              </a:defRPr>
            </a:pPr>
            <a:r>
              <a:rPr sz="2025" b="0">
                <a:solidFill>
                  <a:srgbClr val="D8E8DE"/>
                </a:solidFill>
              </a:rPr>
              <a:t>Fra information til familiens næste nyttige handling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98F97-DEE5-47B1-B31E-44CFFE75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Interaktiv visionprototype · iOS og Android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7C489-4D8A-4EE4-AC42-4D1F870E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8E8DE"/>
                </a:solidFill>
              </a:defRPr>
            </a:pPr>
            <a:r>
              <a:rPr sz="825" b="1">
                <a:solidFill>
                  <a:srgbClr val="D8E8DE"/>
                </a:solidFill>
              </a:rPr>
              <a:t>MIT JESPERHUS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734A8E-F169-4B8E-80AB-D2852EDA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8E8DE"/>
                </a:solidFill>
              </a:defRPr>
            </a:pPr>
            <a:r>
              <a:rPr sz="825" b="1">
                <a:solidFill>
                  <a:srgbClr val="D8E8DE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43305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AFBB55-CFC9-4F89-B855-D678A8AE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F6B4B"/>
                </a:solidFill>
              </a:defRPr>
            </a:pPr>
            <a:r>
              <a:rPr sz="1125" b="1">
                <a:solidFill>
                  <a:srgbClr val="2F6B4B"/>
                </a:solidFill>
              </a:rPr>
              <a:t>GÆSTENS UDFORDRING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F8E95-133D-400E-8C3F-2E3C4D2D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733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231D"/>
                </a:solidFill>
              </a:defRPr>
            </a:pPr>
            <a:r>
              <a:rPr sz="3150" b="1">
                <a:solidFill>
                  <a:srgbClr val="17231D"/>
                </a:solidFill>
              </a:rPr>
              <a:t>En familie besøger ikke en menu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AF0E9-0260-4AE0-B963-0B5BAA41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5810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9665F"/>
                </a:solidFill>
              </a:defRPr>
            </a:pPr>
            <a:r>
              <a:rPr sz="1875" b="0">
                <a:solidFill>
                  <a:srgbClr val="59665F"/>
                </a:solidFill>
              </a:rPr>
              <a:t>Den bevæger sig mellem to områder, skiftende planer, måltider, shows og praktiske behov.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a505e5f8f443f"/>
          <a:srcRect xmlns:a="http://schemas.openxmlformats.org/drawingml/2006/main" l="0" t="17652" r="0" b="176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86600" y="895350"/>
            <a:ext cx="4419600" cy="4762500"/>
          </a:xfrm>
          <a:prstGeom xmlns:a="http://schemas.openxmlformats.org/drawingml/2006/main" prst="roundRect">
            <a:avLst>
              <a:gd name="adj" fmla="val 3448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B169F-0118-4889-9021-A72F2E94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1143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4F3C07-948D-42A4-BE97-3B4F0361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F6B4B"/>
                </a:solidFill>
              </a:defRPr>
            </a:pPr>
            <a:r>
              <a:rPr sz="1425" b="1">
                <a:solidFill>
                  <a:srgbClr val="2F6B4B"/>
                </a:solidFill>
              </a:rPr>
              <a:t>Det centrale spørgsmål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6917D-3F84-4A65-823B-BE92862A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561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23C2E"/>
                </a:solidFill>
              </a:defRPr>
            </a:pPr>
            <a:r>
              <a:rPr sz="2325" b="1">
                <a:solidFill>
                  <a:srgbClr val="123C2E"/>
                </a:solidFill>
              </a:rPr>
              <a:t>Hvad er det bedste næste skridt — og hvordan kommer vi derhen?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6973E-5904-4BCB-AC13-F076C779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MIT JESPERHUS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072034-E810-4B7B-898D-06BC8971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223031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DC4F61-CC97-4404-A5D9-C99A1C42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F6B4B"/>
                </a:solidFill>
              </a:defRPr>
            </a:pPr>
            <a:r>
              <a:rPr sz="1125" b="1">
                <a:solidFill>
                  <a:srgbClr val="2F6B4B"/>
                </a:solidFill>
              </a:rPr>
              <a:t>PRODUKTLØFTET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20F432-53C6-475E-BD18-A37D88BF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231D"/>
                </a:solidFill>
              </a:defRPr>
            </a:pPr>
            <a:r>
              <a:rPr sz="3150" b="1">
                <a:solidFill>
                  <a:srgbClr val="17231D"/>
                </a:solidFill>
              </a:rPr>
              <a:t>Mit Jesperhus gør kontekst til handling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4C608A-3E49-4D8F-8D23-ACB1F546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876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9665F"/>
                </a:solidFill>
              </a:defRPr>
            </a:pPr>
            <a:r>
              <a:rPr sz="1950" b="0">
                <a:solidFill>
                  <a:srgbClr val="59665F"/>
                </a:solidFill>
              </a:rPr>
              <a:t>En rolig planlægningsassistent til forældre — med den varme og magi børn forventer af Jesperhus.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44DE4-9BD6-4E3D-9CBB-EDAE491D1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57E30-8806-4957-A8EE-811B723F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23C2E"/>
                </a:solidFill>
              </a:defRPr>
            </a:pPr>
            <a:r>
              <a:rPr sz="1275" b="1">
                <a:solidFill>
                  <a:srgbClr val="123C2E"/>
                </a:solidFill>
              </a:rPr>
              <a:t>NU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21A06-598E-4255-959F-53652234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180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31D"/>
                </a:solidFill>
              </a:defRPr>
            </a:pPr>
            <a:r>
              <a:rPr sz="1500" b="0">
                <a:solidFill>
                  <a:srgbClr val="17231D"/>
                </a:solidFill>
              </a:rPr>
              <a:t>Det vigtigste næste skridt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210B2-FD9B-4E6D-AE19-8E0781C2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429000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4B584-4A44-462B-BB22-523ECC99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69570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23C2E"/>
                </a:solidFill>
              </a:defRPr>
            </a:pPr>
            <a:r>
              <a:rPr sz="1275" b="1">
                <a:solidFill>
                  <a:srgbClr val="123C2E"/>
                </a:solidFill>
              </a:rPr>
              <a:t>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F5C67-8001-41F1-B8A6-76147BA1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114800"/>
            <a:ext cx="180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31D"/>
                </a:solidFill>
              </a:defRPr>
            </a:pPr>
            <a:r>
              <a:rPr sz="1500" b="0">
                <a:solidFill>
                  <a:srgbClr val="17231D"/>
                </a:solidFill>
              </a:rPr>
              <a:t>Familiens lokale tidslinje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CE871-12D3-4C34-890B-93C7DB73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29000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777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30133-5346-448B-AE79-03087BBA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9570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23C2E"/>
                </a:solidFill>
              </a:defRPr>
            </a:pPr>
            <a:r>
              <a:rPr sz="1275" b="1">
                <a:solidFill>
                  <a:srgbClr val="123C2E"/>
                </a:solidFill>
              </a:rPr>
              <a:t>KORT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00404-C1DE-4B5B-A548-70597CF9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114800"/>
            <a:ext cx="180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31D"/>
                </a:solidFill>
              </a:defRPr>
            </a:pPr>
            <a:r>
              <a:rPr sz="1500" b="0">
                <a:solidFill>
                  <a:srgbClr val="17231D"/>
                </a:solidFill>
              </a:rPr>
              <a:t>To områder, én sammenhæng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71148-1F69-4E2B-AF09-DE67B6A5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429000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A7058-91D4-4B0D-84FA-24E3CEAE9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69570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23C2E"/>
                </a:solidFill>
              </a:defRPr>
            </a:pPr>
            <a:r>
              <a:rPr sz="1275" b="1">
                <a:solidFill>
                  <a:srgbClr val="123C2E"/>
                </a:solidFill>
              </a:rPr>
              <a:t>MAD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31BE6C-196B-4BEB-97BA-54AA7CE7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114800"/>
            <a:ext cx="180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31D"/>
                </a:solidFill>
              </a:defRPr>
            </a:pPr>
            <a:r>
              <a:rPr sz="1500" b="0">
                <a:solidFill>
                  <a:srgbClr val="17231D"/>
                </a:solidFill>
              </a:rPr>
              <a:t>Relevant i den aktuelle zone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0A5055-C975-47C1-B702-DBB08DE7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29000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70F575-F720-4203-BF66-E13728C8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69570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23C2E"/>
                </a:solidFill>
              </a:defRPr>
            </a:pPr>
            <a:r>
              <a:rPr sz="1275" b="1">
                <a:solidFill>
                  <a:srgbClr val="123C2E"/>
                </a:solidFill>
              </a:rPr>
              <a:t>MIT BESØG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968C1B-EAA4-454F-816A-9F506D49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114800"/>
            <a:ext cx="180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31D"/>
                </a:solidFill>
              </a:defRPr>
            </a:pPr>
            <a:r>
              <a:rPr sz="1500" b="0">
                <a:solidFill>
                  <a:srgbClr val="17231D"/>
                </a:solidFill>
              </a:rPr>
              <a:t>Kontekst, billetter og valg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147F67-D7E3-4E32-978B-A6C6A229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MIT JESPERHUS 2026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BC8D7B-4918-4EAB-A46C-BA92ACF7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729671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3C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c1c24cbbb4bc4"/>
          <a:srcRect xmlns:a="http://schemas.openxmlformats.org/drawingml/2006/main" l="24473" t="0" r="244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666750"/>
            <a:ext cx="4838700" cy="5334000"/>
          </a:xfrm>
          <a:prstGeom xmlns:a="http://schemas.openxmlformats.org/drawingml/2006/main" prst="roundRect">
            <a:avLst>
              <a:gd name="adj" fmla="val 3150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E2F5D-4DE0-4E61-9A8B-EEE770DD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6BD42"/>
                </a:solidFill>
              </a:defRPr>
            </a:pPr>
            <a:r>
              <a:rPr sz="1125" b="1">
                <a:solidFill>
                  <a:srgbClr val="F6BD42"/>
                </a:solidFill>
              </a:rPr>
              <a:t>NU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052C9-9B6B-4A21-9274-AA9A0353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5334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FFFFF"/>
                </a:solidFill>
              </a:defRPr>
            </a:pPr>
            <a:r>
              <a:rPr sz="3075" b="1">
                <a:solidFill>
                  <a:srgbClr val="FFFFFF"/>
                </a:solidFill>
              </a:rPr>
              <a:t>Den næste nyttige handling kommer først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4FA3D4-AB66-4DF8-ADF2-FFDE79986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1209AA-D1A5-4CD8-A808-434AE929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00350"/>
            <a:ext cx="4838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8F1EB"/>
                </a:solidFill>
              </a:defRPr>
            </a:pPr>
            <a:r>
              <a:rPr sz="1575" b="0">
                <a:solidFill>
                  <a:srgbClr val="E8F1EB"/>
                </a:solidFill>
              </a:rPr>
              <a:t>Besøgskontekst indtastes lokalt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06EC9-E778-4D3C-B2A9-BB958D23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0AC8CA-E993-465D-A3CE-AA933D62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90900"/>
            <a:ext cx="4838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8F1EB"/>
                </a:solidFill>
              </a:defRPr>
            </a:pPr>
            <a:r>
              <a:rPr sz="1575" b="0">
                <a:solidFill>
                  <a:srgbClr val="E8F1EB"/>
                </a:solidFill>
              </a:rPr>
              <a:t>Næste aktivitet og anbefaling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767B6-0CF6-4BE8-8A39-FAA82502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1A7EC0-1C35-413A-B158-E07A8903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81450"/>
            <a:ext cx="4838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8F1EB"/>
                </a:solidFill>
              </a:defRPr>
            </a:pPr>
            <a:r>
              <a:rPr sz="1575" b="0">
                <a:solidFill>
                  <a:srgbClr val="E8F1EB"/>
                </a:solidFill>
              </a:rPr>
              <a:t>Familieoverblik uden skjult tracking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17D55-8B31-47B7-9563-90F8C7C8B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FD7675-1E5E-41B1-9F52-8CB7B83E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72000"/>
            <a:ext cx="4838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8F1EB"/>
                </a:solidFill>
              </a:defRPr>
            </a:pPr>
            <a:r>
              <a:rPr sz="1575" b="0">
                <a:solidFill>
                  <a:srgbClr val="E8F1EB"/>
                </a:solidFill>
              </a:rPr>
              <a:t>Eksempeldata kan ikke ligne live drift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1D155-0C88-40AB-9F2D-143547D9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8E8DE"/>
                </a:solidFill>
              </a:defRPr>
            </a:pPr>
            <a:r>
              <a:rPr sz="825" b="1">
                <a:solidFill>
                  <a:srgbClr val="D8E8DE"/>
                </a:solidFill>
              </a:rPr>
              <a:t>MIT JESPERHUS 2026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8FB79-D675-407C-ADD3-295413C4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8E8DE"/>
                </a:solidFill>
              </a:defRPr>
            </a:pPr>
            <a:r>
              <a:rPr sz="825" b="1">
                <a:solidFill>
                  <a:srgbClr val="D8E8DE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945673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AFEF9A-374A-4104-BD1C-8AD4C1CD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F6B4B"/>
                </a:solidFill>
              </a:defRPr>
            </a:pPr>
            <a:r>
              <a:rPr sz="1125" b="1">
                <a:solidFill>
                  <a:srgbClr val="2F6B4B"/>
                </a:solidFill>
              </a:rPr>
              <a:t>KORT OG WAYFINDING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35598-7A5A-48C0-A57E-B5541013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00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231D"/>
                </a:solidFill>
              </a:defRPr>
            </a:pPr>
            <a:r>
              <a:rPr sz="3000" b="1">
                <a:solidFill>
                  <a:srgbClr val="17231D"/>
                </a:solidFill>
              </a:rPr>
              <a:t>To steder i gåafstand — begge skal føles hele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ef493026d4357"/>
          <a:srcRect xmlns:a="http://schemas.openxmlformats.org/drawingml/2006/main" l="6469" t="0" r="64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114550"/>
            <a:ext cx="5334000" cy="3448050"/>
          </a:xfrm>
          <a:prstGeom xmlns:a="http://schemas.openxmlformats.org/drawingml/2006/main" prst="roundRect">
            <a:avLst>
              <a:gd name="adj" fmla="val 4420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8C0E7-1310-4600-9F1C-6C19CC80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C2E"/>
                </a:solidFill>
              </a:defRPr>
            </a:pPr>
            <a:r>
              <a:rPr sz="2100" b="1">
                <a:solidFill>
                  <a:srgbClr val="123C2E"/>
                </a:solidFill>
              </a:rPr>
              <a:t>Blomsterparken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DD20F4-A2E8-4072-950D-CCF5FEF7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86050"/>
            <a:ext cx="428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9665F"/>
                </a:solidFill>
              </a:defRPr>
            </a:pPr>
            <a:r>
              <a:rPr sz="1575" b="0">
                <a:solidFill>
                  <a:srgbClr val="59665F"/>
                </a:solidFill>
              </a:rPr>
              <a:t>Prioriteres i dagtimerne: oplevelser, dyr, shows og mad.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F8C94-5B87-49A2-B04F-2B8CD030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600450"/>
            <a:ext cx="8763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777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3AC4A-FCFF-44BC-A63C-AE83EB7D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67150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3C2E"/>
                </a:solidFill>
              </a:defRPr>
            </a:pPr>
            <a:r>
              <a:rPr sz="2025" b="1">
                <a:solidFill>
                  <a:srgbClr val="123C2E"/>
                </a:solidFill>
              </a:rPr>
              <a:t>Campingpladsen &amp; Feriecenteret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8204F9-B5E7-48D8-937C-37F5AA53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610100"/>
            <a:ext cx="4286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9665F"/>
                </a:solidFill>
              </a:defRPr>
            </a:pPr>
            <a:r>
              <a:rPr sz="1575" b="0">
                <a:solidFill>
                  <a:srgbClr val="59665F"/>
                </a:solidFill>
              </a:rPr>
              <a:t>Hjemmebase, badeland, indendørs leg, service og aftenliv.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72E8CC-F1B9-4480-B647-B0486546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505450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9634C"/>
                </a:solidFill>
              </a:defRPr>
            </a:pPr>
            <a:r>
              <a:rPr sz="1275" b="1">
                <a:solidFill>
                  <a:srgbClr val="D9634C"/>
                </a:solidFill>
              </a:rPr>
              <a:t>Ruter og afstande forbliver tydeligt mærket som estimater, indtil de er valideret på stedet.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F39597-E01F-4B8A-A1A4-16015119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MIT JESPERHUS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3FB9C2-6084-4773-9A08-52D332B7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74702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CA766D-2A60-4AB1-A613-19E7C460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F6B4B"/>
                </a:solidFill>
              </a:defRPr>
            </a:pPr>
            <a:r>
              <a:rPr sz="1125" b="1">
                <a:solidFill>
                  <a:srgbClr val="2F6B4B"/>
                </a:solidFill>
              </a:rPr>
              <a:t>TROVÆRDIGHED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2F589-6931-45EC-8949-03F3E7ED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85850"/>
            <a:ext cx="885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17231D"/>
                </a:solidFill>
              </a:defRPr>
            </a:pPr>
            <a:r>
              <a:rPr sz="3075" b="1">
                <a:solidFill>
                  <a:srgbClr val="17231D"/>
                </a:solidFill>
              </a:rPr>
              <a:t>Én app — fem tydelige sandhedsniveauer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AC04C-A229-44C6-9EE7-EFFDD255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F6B4B"/>
                </a:solidFill>
              </a:defRPr>
            </a:pPr>
            <a:r>
              <a:rPr sz="1275" b="1">
                <a:solidFill>
                  <a:srgbClr val="2F6B4B"/>
                </a:solidFill>
              </a:rPr>
              <a:t>OFFICIELT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E15AA-5CAF-478D-B396-17EE8E35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085975"/>
            <a:ext cx="723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Stabile navne og beskrivelser med kilde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2387C-0143-4207-8709-B26CF116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209800"/>
            <a:ext cx="1143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777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BF2C9A-A745-46C8-A20B-F1E5FACC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F6B4B"/>
                </a:solidFill>
              </a:defRPr>
            </a:pPr>
            <a:r>
              <a:rPr sz="1275" b="1">
                <a:solidFill>
                  <a:srgbClr val="2F6B4B"/>
                </a:solidFill>
              </a:rPr>
              <a:t>HENTET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2D250-3D88-4758-AE5E-959916C6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828925"/>
            <a:ext cx="723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Offentlig information med hentetidspunkt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D68F74-0F6A-419F-8093-0B6CE03B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952750"/>
            <a:ext cx="1143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777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EF6C77-D362-4819-B0E7-C17EFCE6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F6B4B"/>
                </a:solidFill>
              </a:defRPr>
            </a:pPr>
            <a:r>
              <a:rPr sz="1275" b="1">
                <a:solidFill>
                  <a:srgbClr val="2F6B4B"/>
                </a:solidFill>
              </a:rPr>
              <a:t>INDTASTET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44AF5-1E46-42F0-BF15-8E9E0DA7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571875"/>
            <a:ext cx="723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Besøg, gruppe og hjemmebase valgt på telefonen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23A3E-BF8D-4310-BE8F-686ECC76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695700"/>
            <a:ext cx="1143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777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9CE98C-675D-438B-9043-DC18E2681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F6B4B"/>
                </a:solidFill>
              </a:defRPr>
            </a:pPr>
            <a:r>
              <a:rPr sz="1275" b="1">
                <a:solidFill>
                  <a:srgbClr val="2F6B4B"/>
                </a:solidFill>
              </a:rPr>
              <a:t>ESTIMERET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13D860-C7AC-4D32-9547-5EC5F04E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314825"/>
            <a:ext cx="723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Prototypeafstande, ruter og eksempelprogram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0589E3-5289-4602-A2A7-E5415DEF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438650"/>
            <a:ext cx="1143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68C6D3-22D9-45F0-B50E-F6F9687A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9634C"/>
                </a:solidFill>
              </a:defRPr>
            </a:pPr>
            <a:r>
              <a:rPr sz="1275" b="1">
                <a:solidFill>
                  <a:srgbClr val="D9634C"/>
                </a:solidFill>
              </a:rPr>
              <a:t>FREMTID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B587A-3D33-4AF0-999D-C5CFB082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057775"/>
            <a:ext cx="723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Funktion kræver Jesperhus-integration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1CF62B-C766-4FD8-B26E-CDD2E7FC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181600"/>
            <a:ext cx="1143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634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4799E1-5CB1-4DA6-B50F-4CD5CADC8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MIT JESPERHUS 2026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B07703-06BD-4CAB-A083-13FEB419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097152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36F39-C8E7-4A38-8524-A7404EB9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F6B4B"/>
                </a:solidFill>
              </a:defRPr>
            </a:pPr>
            <a:r>
              <a:rPr sz="1125" b="1">
                <a:solidFill>
                  <a:srgbClr val="2F6B4B"/>
                </a:solidFill>
              </a:rPr>
              <a:t>DEMONSTRATOREN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3B41D-1130-4B42-81C2-486D8A9A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17231D"/>
                </a:solidFill>
              </a:defRPr>
            </a:pPr>
            <a:r>
              <a:rPr sz="3075" b="1">
                <a:solidFill>
                  <a:srgbClr val="17231D"/>
                </a:solidFill>
              </a:rPr>
              <a:t>Det virker nu — uden booking-API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3F7C5-D2F3-48F1-A14B-8E6C043AE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07EB0-5AD1-4ACC-B439-6BF940845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38350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1D"/>
                </a:solidFill>
              </a:defRPr>
            </a:pPr>
            <a:r>
              <a:rPr sz="1575" b="0">
                <a:solidFill>
                  <a:srgbClr val="17231D"/>
                </a:solidFill>
              </a:rPr>
              <a:t>Dagsgæster og officielle overnatningstyper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4E2B8-0C7C-4480-92C3-91EF63BF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0325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57DF0-9622-4D99-955A-AC8AD408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0325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1D"/>
                </a:solidFill>
              </a:defRPr>
            </a:pPr>
            <a:r>
              <a:rPr sz="1575" b="0">
                <a:solidFill>
                  <a:srgbClr val="17231D"/>
                </a:solidFill>
              </a:rPr>
              <a:t>Lokal plan, påmindelser og kalender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05C0B-AE64-4AE5-9486-F9534FAF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58A424-9097-4E48-B171-0D40D785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62300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1D"/>
                </a:solidFill>
              </a:defRPr>
            </a:pPr>
            <a:r>
              <a:rPr sz="1575" b="0">
                <a:solidFill>
                  <a:srgbClr val="17231D"/>
                </a:solidFill>
              </a:rPr>
              <a:t>Verificeret statisk indhold med provenance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02E51-48F3-4153-B782-AAA8C5E1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24275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AEDF76-54DC-42FC-96A8-C5C1C57D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24275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1D"/>
                </a:solidFill>
              </a:defRPr>
            </a:pPr>
            <a:r>
              <a:rPr sz="1575" b="0">
                <a:solidFill>
                  <a:srgbClr val="17231D"/>
                </a:solidFill>
              </a:rPr>
              <a:t>To-zone-kort med kategori- og listevisning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3FE649-1905-4436-AD02-A14C3957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756EDF-09EA-45A3-A1ED-1E02AEF3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86250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1D"/>
                </a:solidFill>
              </a:defRPr>
            </a:pPr>
            <a:r>
              <a:rPr sz="1575" b="0">
                <a:solidFill>
                  <a:srgbClr val="17231D"/>
                </a:solidFill>
              </a:rPr>
              <a:t>Billet- og sæsonkort-handoffs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DEEC52-C4B7-480A-892A-4F41AA3B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48225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6BD42"/>
                </a:solidFill>
              </a:defRPr>
            </a:pPr>
            <a:r>
              <a:rPr sz="1575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111167-143C-44E7-B84D-81259FBE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48225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1D"/>
                </a:solidFill>
              </a:defRPr>
            </a:pPr>
            <a:r>
              <a:rPr sz="1575" b="0">
                <a:solidFill>
                  <a:srgbClr val="17231D"/>
                </a:solidFill>
              </a:rPr>
              <a:t>Offline fallback og ærlig capability-status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806fb05694856"/>
          <a:srcRect xmlns:a="http://schemas.openxmlformats.org/drawingml/2006/main" l="19504" t="0" r="1950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67550" y="1600200"/>
            <a:ext cx="4438650" cy="4095750"/>
          </a:xfrm>
          <a:prstGeom xmlns:a="http://schemas.openxmlformats.org/drawingml/2006/main" prst="roundRect">
            <a:avLst>
              <a:gd name="adj" fmla="val 372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5587B-9E8F-4F85-88DF-A3B14AC3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MIT JESPERHUS 2026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8DC32E-2557-4226-8ADE-F9755103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535584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23C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C4C399-9B7C-4CCA-A242-370B8B993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6BD42"/>
                </a:solidFill>
              </a:defRPr>
            </a:pPr>
            <a:r>
              <a:rPr sz="1125" b="1">
                <a:solidFill>
                  <a:srgbClr val="F6BD42"/>
                </a:solidFill>
              </a:rPr>
              <a:t>NÆSTE INTEGRATIONSLAG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A4137-2B06-459E-B140-79CE3D23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Live værdi kræver adgang til driften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2B5C3-8AAC-4AE0-8B62-36194607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BD42"/>
                </a:solidFill>
              </a:defRPr>
            </a:pPr>
            <a:r>
              <a:rPr sz="1800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D4407-1424-4562-93DC-817FE1E6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33600"/>
            <a:ext cx="6362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8F1EB"/>
                </a:solidFill>
              </a:defRPr>
            </a:pPr>
            <a:r>
              <a:rPr sz="1800" b="0">
                <a:solidFill>
                  <a:srgbClr val="E8F1EB"/>
                </a:solidFill>
              </a:rPr>
              <a:t>Bookinger og billetstatus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29C1A-2A05-457C-B934-B68F0C89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BD42"/>
                </a:solidFill>
              </a:defRPr>
            </a:pPr>
            <a:r>
              <a:rPr sz="1800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D715F-9106-4595-9100-A89929E3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00350"/>
            <a:ext cx="6362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8F1EB"/>
                </a:solidFill>
              </a:defRPr>
            </a:pPr>
            <a:r>
              <a:rPr sz="1800" b="0">
                <a:solidFill>
                  <a:srgbClr val="E8F1EB"/>
                </a:solidFill>
              </a:rPr>
              <a:t>Aktuelt program, tider og lukninger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D3033-6F23-45FD-AE72-4140C0DA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BD42"/>
                </a:solidFill>
              </a:defRPr>
            </a:pPr>
            <a:r>
              <a:rPr sz="1800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785B74-55BD-40E8-BE58-76F2BF3A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67100"/>
            <a:ext cx="6362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8F1EB"/>
                </a:solidFill>
              </a:defRPr>
            </a:pPr>
            <a:r>
              <a:rPr sz="1800" b="0">
                <a:solidFill>
                  <a:srgbClr val="E8F1EB"/>
                </a:solidFill>
              </a:rPr>
              <a:t>Ventetider, menuer, allergener og bestilling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58EC12-0671-41C7-B964-1003F796F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BD42"/>
                </a:solidFill>
              </a:defRPr>
            </a:pPr>
            <a:r>
              <a:rPr sz="1800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54CA1-6D8C-433D-885B-A6347BCB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33850"/>
            <a:ext cx="6362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8F1EB"/>
                </a:solidFill>
              </a:defRPr>
            </a:pPr>
            <a:r>
              <a:rPr sz="1800" b="0">
                <a:solidFill>
                  <a:srgbClr val="E8F1EB"/>
                </a:solidFill>
              </a:rPr>
              <a:t>Verificerede tilgængelige ruter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C6DA96-D655-4BFE-93C6-D20CCE76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6BD42"/>
                </a:solidFill>
              </a:defRPr>
            </a:pPr>
            <a:r>
              <a:rPr sz="1800" b="1">
                <a:solidFill>
                  <a:srgbClr val="F6BD42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980D15-5CCE-4527-BDA8-37E502D5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00600"/>
            <a:ext cx="6362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8F1EB"/>
                </a:solidFill>
              </a:defRPr>
            </a:pPr>
            <a:r>
              <a:rPr sz="1800" b="0">
                <a:solidFill>
                  <a:srgbClr val="E8F1EB"/>
                </a:solidFill>
              </a:rPr>
              <a:t>Serverbeskeder og eventuel familiedeling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EB945A-D7A2-4B6E-8C44-679414E9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324100"/>
            <a:ext cx="3714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6BD42"/>
                </a:solidFill>
              </a:defRPr>
            </a:pPr>
            <a:r>
              <a:rPr sz="2175" b="1">
                <a:solidFill>
                  <a:srgbClr val="F6BD42"/>
                </a:solidFill>
              </a:rPr>
              <a:t>Familiedeling er et separat sikkerheds- og privatlivsprojekt — ikke en standardfunktion.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D3FEE0-CACE-4A13-8679-40188AD3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62450"/>
            <a:ext cx="3714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FFF"/>
                </a:solidFill>
              </a:defRPr>
            </a:pPr>
            <a:r>
              <a:rPr sz="1725" b="0">
                <a:solidFill>
                  <a:srgbClr val="FFFFFF"/>
                </a:solidFill>
              </a:rPr>
              <a:t>Appens grundoplevelse ændrer sig ikke, når integrationerne kommer til.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795298-2C0B-45D2-AAB9-98D397CE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8E8DE"/>
                </a:solidFill>
              </a:defRPr>
            </a:pPr>
            <a:r>
              <a:rPr sz="825" b="1">
                <a:solidFill>
                  <a:srgbClr val="D8E8DE"/>
                </a:solidFill>
              </a:rPr>
              <a:t>MIT JESPERHUS 2026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2B5BF-8C17-4528-9B3F-B1638BDB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8E8DE"/>
                </a:solidFill>
              </a:defRPr>
            </a:pPr>
            <a:r>
              <a:rPr sz="825" b="1">
                <a:solidFill>
                  <a:srgbClr val="D8E8DE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12103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a666709dc40d4"/>
          <a:stretch xmlns:a="http://schemas.openxmlformats.org/drawingml/2006/main"/>
        </p:blipFill>
        <p:spPr>
          <a:xfrm xmlns:a="http://schemas.openxmlformats.org/drawingml/2006/main">
            <a:off x="8191500" y="1085850"/>
            <a:ext cx="2857500" cy="2857500"/>
          </a:xfrm>
          <a:prstGeom xmlns:a="http://schemas.openxmlformats.org/drawingml/2006/main" prst="roundRect">
            <a:avLst>
              <a:gd name="adj" fmla="val 5333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CEEF5-899B-42B6-884C-9039FDA2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F6B4B"/>
                </a:solidFill>
              </a:defRPr>
            </a:pPr>
            <a:r>
              <a:rPr sz="1125" b="1">
                <a:solidFill>
                  <a:srgbClr val="2F6B4B"/>
                </a:solidFill>
              </a:rPr>
              <a:t>ANBEFALING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FD117D-72E2-4319-9723-224BFFD9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6667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231D"/>
                </a:solidFill>
              </a:defRPr>
            </a:pPr>
            <a:r>
              <a:rPr sz="3225" b="1">
                <a:solidFill>
                  <a:srgbClr val="17231D"/>
                </a:solidFill>
              </a:rPr>
              <a:t>Godkend retningen — og validér den på stedet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F18F1-10E8-4DB9-B03B-AF4398DB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23C2E"/>
                </a:solidFill>
              </a:defRPr>
            </a:pPr>
            <a:r>
              <a:rPr sz="1575" b="1">
                <a:solidFill>
                  <a:srgbClr val="123C2E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A31FC-EF55-46B8-AFE6-858138DE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5336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Ledelses- og medarbejderreview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851B2-141C-4EF8-A8D1-25E72033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23C2E"/>
                </a:solidFill>
              </a:defRPr>
            </a:pPr>
            <a:r>
              <a:rPr sz="1575" b="1">
                <a:solidFill>
                  <a:srgbClr val="123C2E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1C620-A866-4097-9C74-4317D99A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2420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Aktuelle brand-, foto- og kortmastere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7433B-587C-454C-9F75-96770392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23C2E"/>
                </a:solidFill>
              </a:defRPr>
            </a:pPr>
            <a:r>
              <a:rPr sz="1575" b="1">
                <a:solidFill>
                  <a:srgbClr val="123C2E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56E19-8083-477C-94C6-78ED3AAE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7147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Systemejere og API-afklaring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2E935-A955-48DF-8F6B-69095022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4340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23C2E"/>
                </a:solidFill>
              </a:defRPr>
            </a:pPr>
            <a:r>
              <a:rPr sz="1575" b="1">
                <a:solidFill>
                  <a:srgbClr val="123C2E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D957DE-6A32-4D01-900D-99B0B8F3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30530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On-site kort- og wayfindingtest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1DEE66-348D-4BEA-807C-94D1D4B7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23C2E"/>
                </a:solidFill>
              </a:defRPr>
            </a:pPr>
            <a:r>
              <a:rPr sz="1575" b="1">
                <a:solidFill>
                  <a:srgbClr val="123C2E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6862C1-E51F-4D8E-9E98-42D95BA4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8958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31D"/>
                </a:solidFill>
              </a:defRPr>
            </a:pPr>
            <a:r>
              <a:rPr sz="1725" b="0">
                <a:solidFill>
                  <a:srgbClr val="17231D"/>
                </a:solidFill>
              </a:rPr>
              <a:t>Én integrationspilot først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A548A3-38EC-445A-9884-5E54A45E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38650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D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251B46-3206-49B9-AD16-6A9AC37CB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70535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F6B4B"/>
                </a:solidFill>
              </a:defRPr>
            </a:pPr>
            <a:r>
              <a:rPr sz="1275" b="1">
                <a:solidFill>
                  <a:srgbClr val="2F6B4B"/>
                </a:solidFill>
              </a:rPr>
              <a:t>Målet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776CC6-CC8F-4FF3-A7D1-5763EC09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086350"/>
            <a:ext cx="304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23C2E"/>
                </a:solidFill>
              </a:defRPr>
            </a:pPr>
            <a:r>
              <a:rPr sz="1800" b="1">
                <a:solidFill>
                  <a:srgbClr val="123C2E"/>
                </a:solidFill>
              </a:rPr>
              <a:t>En forælder finder familiens næste nyttige handling på under ti sekunder.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4AA8C4-2465-4945-AADA-9F8013C12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MIT JESPERHUS 2026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F282DD-FFF4-4B32-9452-6C041F43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293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9665F"/>
                </a:solidFill>
              </a:defRPr>
            </a:pPr>
            <a:r>
              <a:rPr sz="825" b="1">
                <a:solidFill>
                  <a:srgbClr val="59665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392718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2026-08-06T19:37:01.1550000Z</dcterms:created>
  <dcterms:modified xsi:type="dcterms:W3CDTF">2026-08-06T19:37:01.1550000Z</dcterms:modified>
</coreProperties>
</file>